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5" r:id="rId5"/>
    <p:sldId id="313" r:id="rId6"/>
    <p:sldId id="340" r:id="rId7"/>
    <p:sldId id="341" r:id="rId8"/>
    <p:sldId id="342" r:id="rId9"/>
    <p:sldId id="343" r:id="rId10"/>
    <p:sldId id="344" r:id="rId11"/>
    <p:sldId id="345" r:id="rId12"/>
    <p:sldId id="316" r:id="rId13"/>
    <p:sldId id="331" r:id="rId14"/>
    <p:sldId id="333" r:id="rId15"/>
    <p:sldId id="360" r:id="rId16"/>
    <p:sldId id="332" r:id="rId17"/>
    <p:sldId id="315" r:id="rId18"/>
    <p:sldId id="317" r:id="rId19"/>
    <p:sldId id="355" r:id="rId20"/>
    <p:sldId id="356" r:id="rId21"/>
    <p:sldId id="318" r:id="rId22"/>
    <p:sldId id="312" r:id="rId23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5281848-B4BA-4D85-BA25-53D1FE494E34}">
          <p14:sldIdLst>
            <p14:sldId id="256"/>
            <p14:sldId id="265"/>
            <p14:sldId id="313"/>
            <p14:sldId id="340"/>
            <p14:sldId id="341"/>
            <p14:sldId id="342"/>
            <p14:sldId id="343"/>
            <p14:sldId id="344"/>
            <p14:sldId id="345"/>
            <p14:sldId id="316"/>
            <p14:sldId id="331"/>
            <p14:sldId id="333"/>
            <p14:sldId id="360"/>
            <p14:sldId id="332"/>
            <p14:sldId id="315"/>
            <p14:sldId id="317"/>
            <p14:sldId id="355"/>
            <p14:sldId id="356"/>
            <p14:sldId id="318"/>
            <p14:sldId id="312"/>
          </p14:sldIdLst>
        </p14:section>
        <p14:section name="备注" id="{CF5921D3-56A5-4875-B7C4-C1F259A8C82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206" userDrawn="1">
          <p15:clr>
            <a:srgbClr val="A4A3A4"/>
          </p15:clr>
        </p15:guide>
        <p15:guide id="5" orient="horz" pos="4004" userDrawn="1">
          <p15:clr>
            <a:srgbClr val="A4A3A4"/>
          </p15:clr>
        </p15:guide>
        <p15:guide id="6" orient="horz" pos="536" userDrawn="1">
          <p15:clr>
            <a:srgbClr val="A4A3A4"/>
          </p15:clr>
        </p15:guide>
        <p15:guide id="7" orient="horz" pos="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1B6"/>
    <a:srgbClr val="0D5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0" autoAdjust="0"/>
    <p:restoredTop sz="81273" autoAdjust="0"/>
  </p:normalViewPr>
  <p:slideViewPr>
    <p:cSldViewPr snapToGrid="0" showGuides="1">
      <p:cViewPr varScale="1">
        <p:scale>
          <a:sx n="93" d="100"/>
          <a:sy n="93" d="100"/>
        </p:scale>
        <p:origin x="960" y="72"/>
      </p:cViewPr>
      <p:guideLst>
        <p:guide orient="horz" pos="2205"/>
        <p:guide pos="3840"/>
        <p:guide pos="506"/>
        <p:guide pos="7206"/>
        <p:guide orient="horz" pos="4004"/>
        <p:guide orient="horz" pos="536"/>
        <p:guide orient="horz" pos="20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542" y="53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23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F6C45-8187-4A36-BB01-4C54F8DAB5D4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各位老师好，我们是</a:t>
            </a:r>
            <a:r>
              <a:rPr lang="en-US" altLang="zh-CN" dirty="0"/>
              <a:t>3bits</a:t>
            </a:r>
            <a:r>
              <a:rPr lang="zh-CN" altLang="en-US" dirty="0"/>
              <a:t>小队。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在游戏音效环节，我们采用方波，三角波，噪声等波形模拟不同</a:t>
            </a:r>
            <a:r>
              <a:rPr lang="zh-CN" altLang="en-US" dirty="0"/>
              <a:t>的乐器，通过自己谱曲实现有趣的电子音效，而不是采用直接存储声音数据的方式，能够有效的减少存储资源的消耗。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在智能交互部分，我们自己制作的数据集，训练了一个小型</a:t>
            </a:r>
            <a:r>
              <a:rPr lang="en-US" altLang="zh-CN" dirty="0"/>
              <a:t>CNN</a:t>
            </a:r>
            <a:r>
              <a:rPr lang="zh-CN" altLang="en-US" dirty="0"/>
              <a:t>网络</a:t>
            </a:r>
            <a:r>
              <a:rPr lang="zh-CN" altLang="en-US" dirty="0"/>
              <a:t>模型来满足智能交互的</a:t>
            </a:r>
            <a:r>
              <a:rPr lang="zh-CN" altLang="en-US" dirty="0"/>
              <a:t>需求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搭建了卷积神经网络加速器</a:t>
            </a:r>
            <a:r>
              <a:rPr lang="en-US" altLang="zh-CN" dirty="0" err="1"/>
              <a:t>ip</a:t>
            </a:r>
            <a:r>
              <a:rPr lang="zh-CN" altLang="en-US" dirty="0"/>
              <a:t>的验证环境，通过软硬件运行结果的实时比对来验证硬件模型分类的正确性。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我们的</a:t>
            </a:r>
            <a:r>
              <a:rPr lang="en-US" altLang="zh-CN" dirty="0"/>
              <a:t>IP</a:t>
            </a:r>
            <a:r>
              <a:rPr lang="zh-CN" altLang="en-US" dirty="0"/>
              <a:t>对应的框图如图</a:t>
            </a:r>
            <a:r>
              <a:rPr lang="zh-CN" altLang="en-US" dirty="0"/>
              <a:t>所示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经过仿真，该</a:t>
            </a:r>
            <a:r>
              <a:rPr lang="en-US" altLang="zh-CN" dirty="0"/>
              <a:t>IP</a:t>
            </a:r>
            <a:r>
              <a:rPr lang="zh-CN" altLang="en-US" dirty="0"/>
              <a:t>预测一幅图像只需要</a:t>
            </a:r>
            <a:r>
              <a:rPr lang="en-US" altLang="zh-CN" dirty="0"/>
              <a:t>0.163ms</a:t>
            </a:r>
            <a:r>
              <a:rPr lang="zh-CN" altLang="en-US" dirty="0"/>
              <a:t>，完全</a:t>
            </a:r>
            <a:r>
              <a:rPr lang="zh-CN" altLang="en-US" dirty="0"/>
              <a:t>满足游戏智能交互的</a:t>
            </a:r>
            <a:r>
              <a:rPr lang="zh-CN" altLang="en-US" dirty="0"/>
              <a:t>需求。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这张图显示</a:t>
            </a:r>
            <a:r>
              <a:rPr lang="en-US" altLang="zh-CN" dirty="0"/>
              <a:t>SoC</a:t>
            </a:r>
            <a:r>
              <a:rPr lang="zh-CN" altLang="en-US" dirty="0"/>
              <a:t>资源占用</a:t>
            </a:r>
            <a:r>
              <a:rPr lang="zh-CN" altLang="en-US" dirty="0"/>
              <a:t>情况。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在软件部分，主要是实现对整个游戏流程的控制，配合图像处理模块和音效处理模块实现，包括敌机</a:t>
            </a:r>
            <a:r>
              <a:rPr lang="zh-CN" altLang="en-US" dirty="0"/>
              <a:t>生成，碰撞检测等等。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值得一提的</a:t>
            </a:r>
            <a:r>
              <a:rPr lang="zh-CN" altLang="en-US" dirty="0"/>
              <a:t>是碰撞检测我们采用</a:t>
            </a:r>
            <a:r>
              <a:rPr lang="en-US" altLang="zh-CN" dirty="0"/>
              <a:t>bitMask</a:t>
            </a:r>
            <a:r>
              <a:rPr lang="zh-CN" altLang="en-US" dirty="0"/>
              <a:t>的方式减少计算量，而不采用计算距离的方式，大大减轻了</a:t>
            </a:r>
            <a:r>
              <a:rPr lang="en-US" altLang="zh-CN" dirty="0"/>
              <a:t>CPU</a:t>
            </a:r>
            <a:r>
              <a:rPr lang="zh-CN" altLang="en-US" dirty="0"/>
              <a:t>计算单元的</a:t>
            </a:r>
            <a:r>
              <a:rPr lang="zh-CN" altLang="en-US" dirty="0"/>
              <a:t>负担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对于智能交互环节，</a:t>
            </a:r>
            <a:r>
              <a:rPr lang="en-US" altLang="zh-CN" dirty="0"/>
              <a:t>CPU</a:t>
            </a:r>
            <a:r>
              <a:rPr lang="zh-CN" altLang="en-US" dirty="0"/>
              <a:t>通过读取手势识别加速器的结果控制我方单位进行设计闪避动作，而移动则控制读取串口陀螺仪的角度进行</a:t>
            </a:r>
            <a:r>
              <a:rPr lang="zh-CN" altLang="en-US" dirty="0"/>
              <a:t>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目前，我们小组完成了题目要求的所有内容，项目</a:t>
            </a:r>
            <a:r>
              <a:rPr lang="zh-CN" altLang="en-US" dirty="0"/>
              <a:t>完整。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对于游戏设计环节，我们复刻了经典的像素射击游戏</a:t>
            </a:r>
            <a:r>
              <a:rPr lang="en-US" altLang="zh-CN" dirty="0"/>
              <a:t>1942</a:t>
            </a:r>
            <a:r>
              <a:rPr lang="zh-CN" altLang="en-US" dirty="0"/>
              <a:t>，在智能环节部分，我们采用</a:t>
            </a:r>
            <a:r>
              <a:rPr lang="en-US" altLang="zh-CN" dirty="0"/>
              <a:t>CNN</a:t>
            </a:r>
            <a:r>
              <a:rPr lang="zh-CN" altLang="en-US" dirty="0"/>
              <a:t>手势识别和陀螺仪实现用户与游戏的智能</a:t>
            </a:r>
            <a:r>
              <a:rPr lang="zh-CN" altLang="en-US" dirty="0"/>
              <a:t>交互。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我们设计的</a:t>
            </a:r>
            <a:r>
              <a:rPr lang="en-US" altLang="zh-CN" dirty="0"/>
              <a:t>SoC</a:t>
            </a:r>
            <a:r>
              <a:rPr lang="zh-CN" altLang="en-US" dirty="0"/>
              <a:t>总体架构如图所示，我们设计了相应的游戏引擎，包括图像处理单元</a:t>
            </a:r>
            <a:r>
              <a:rPr lang="en-US" altLang="zh-CN" dirty="0"/>
              <a:t>PPU</a:t>
            </a:r>
            <a:r>
              <a:rPr lang="zh-CN" altLang="en-US" dirty="0"/>
              <a:t>和游戏音频处理大院</a:t>
            </a:r>
            <a:r>
              <a:rPr lang="en-US" altLang="zh-CN" dirty="0"/>
              <a:t>APU</a:t>
            </a:r>
            <a:r>
              <a:rPr lang="zh-CN" altLang="en-US" dirty="0"/>
              <a:t>，以及我们的智能部分的</a:t>
            </a:r>
            <a:r>
              <a:rPr lang="en-US" altLang="zh-CN" dirty="0"/>
              <a:t>CNN</a:t>
            </a:r>
            <a:r>
              <a:rPr lang="zh-CN" altLang="en-US" dirty="0"/>
              <a:t>加速器。当然还有一些必备</a:t>
            </a:r>
            <a:r>
              <a:rPr lang="zh-CN" altLang="en-US" dirty="0"/>
              <a:t>的硬件设备。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对于图像处理单元</a:t>
            </a:r>
            <a:r>
              <a:rPr lang="en-US" altLang="zh-CN" dirty="0"/>
              <a:t>PPU</a:t>
            </a:r>
            <a:r>
              <a:rPr lang="zh-CN" altLang="en-US" dirty="0"/>
              <a:t>我们有如下</a:t>
            </a:r>
            <a:r>
              <a:rPr lang="zh-CN" altLang="en-US" dirty="0"/>
              <a:t>设计，对于</a:t>
            </a:r>
            <a:r>
              <a:rPr lang="en-US" altLang="zh-CN" dirty="0"/>
              <a:t>1942</a:t>
            </a:r>
            <a:r>
              <a:rPr lang="zh-CN" altLang="en-US" dirty="0"/>
              <a:t>这类游戏的画面，由两个显示图层组合而来，即背景和活动单位，同时他们均</a:t>
            </a:r>
            <a:r>
              <a:rPr lang="zh-CN" altLang="en-US" dirty="0"/>
              <a:t>由一个一个小的图案方块组成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对于</a:t>
            </a:r>
            <a:r>
              <a:rPr lang="en-US" altLang="zh-CN" dirty="0"/>
              <a:t>1942</a:t>
            </a:r>
            <a:r>
              <a:rPr lang="zh-CN" altLang="en-US" dirty="0"/>
              <a:t>这类游戏的画面，由两个显示图层组合而来，即背景和活动单位，同时他们均</a:t>
            </a:r>
            <a:r>
              <a:rPr lang="zh-CN" altLang="en-US" dirty="0"/>
              <a:t>由一个一个小的图案方块组成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这种方块称为</a:t>
            </a:r>
            <a:r>
              <a:rPr lang="en-US" altLang="zh-CN" dirty="0"/>
              <a:t>tile</a:t>
            </a:r>
            <a:r>
              <a:rPr lang="zh-CN" altLang="en-US" dirty="0"/>
              <a:t>，一个</a:t>
            </a:r>
            <a:r>
              <a:rPr lang="en-US" altLang="zh-CN" dirty="0"/>
              <a:t>tile</a:t>
            </a:r>
            <a:r>
              <a:rPr lang="zh-CN" altLang="en-US" dirty="0"/>
              <a:t>由高低两张</a:t>
            </a:r>
            <a:r>
              <a:rPr lang="en-US" altLang="zh-CN" dirty="0"/>
              <a:t>8*8bit</a:t>
            </a:r>
            <a:r>
              <a:rPr lang="zh-CN" altLang="en-US" dirty="0"/>
              <a:t>的数据表组成，</a:t>
            </a:r>
            <a:r>
              <a:rPr lang="zh-CN" altLang="en-US" dirty="0"/>
              <a:t>通过，然后选择不同的调色板，呈现不同的上色</a:t>
            </a:r>
            <a:r>
              <a:rPr lang="zh-CN" altLang="en-US" dirty="0"/>
              <a:t>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通过不同的调色板进行渲染，呈现不同的</a:t>
            </a:r>
            <a:r>
              <a:rPr lang="zh-CN" altLang="en-US" dirty="0"/>
              <a:t>渲染效果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基于此，我们设计了如图所示的</a:t>
            </a:r>
            <a:r>
              <a:rPr lang="en-US" altLang="zh-CN" dirty="0"/>
              <a:t>PPU</a:t>
            </a:r>
            <a:r>
              <a:rPr lang="zh-CN" altLang="en-US" dirty="0"/>
              <a:t>单元。绿色部分用于活动单位精灵的显示，</a:t>
            </a:r>
            <a:r>
              <a:rPr lang="en-US" altLang="zh-CN" dirty="0"/>
              <a:t>CPU</a:t>
            </a:r>
            <a:r>
              <a:rPr lang="zh-CN" altLang="en-US" dirty="0"/>
              <a:t>通过</a:t>
            </a:r>
            <a:r>
              <a:rPr lang="en-US" altLang="zh-CN" dirty="0"/>
              <a:t>AHB</a:t>
            </a:r>
            <a:r>
              <a:rPr lang="zh-CN" altLang="en-US" dirty="0"/>
              <a:t>总线传递每一个精灵的坐标等属性；紫色部分用于背景的显示滚动控制，</a:t>
            </a:r>
            <a:r>
              <a:rPr lang="en-US" altLang="zh-CN" dirty="0"/>
              <a:t>CPU</a:t>
            </a:r>
            <a:r>
              <a:rPr lang="zh-CN" altLang="en-US" dirty="0"/>
              <a:t>实现少量的寄存器控制，而大量的图像数据由</a:t>
            </a:r>
            <a:r>
              <a:rPr lang="en-US" altLang="zh-CN" dirty="0"/>
              <a:t>PPU</a:t>
            </a:r>
            <a:r>
              <a:rPr lang="zh-CN" altLang="en-US" dirty="0"/>
              <a:t>通过</a:t>
            </a:r>
            <a:r>
              <a:rPr lang="en-US" altLang="zh-CN" dirty="0"/>
              <a:t>SPI</a:t>
            </a:r>
            <a:r>
              <a:rPr lang="zh-CN" altLang="en-US" dirty="0"/>
              <a:t>从</a:t>
            </a:r>
            <a:r>
              <a:rPr lang="en-US" altLang="zh-CN" dirty="0"/>
              <a:t>FLASH</a:t>
            </a:r>
            <a:r>
              <a:rPr lang="zh-CN" altLang="en-US" dirty="0"/>
              <a:t>中获取图像背景数据，实现丰富的背景显示与滚动效果。通过</a:t>
            </a:r>
            <a:r>
              <a:rPr lang="en-US" altLang="zh-CN" dirty="0"/>
              <a:t>PPU</a:t>
            </a:r>
            <a:r>
              <a:rPr lang="zh-CN" altLang="en-US" dirty="0"/>
              <a:t>单元我们大大减少了</a:t>
            </a:r>
            <a:r>
              <a:rPr lang="en-US" altLang="zh-CN" dirty="0"/>
              <a:t>BRAM</a:t>
            </a:r>
            <a:r>
              <a:rPr lang="zh-CN" altLang="en-US" dirty="0"/>
              <a:t>资源的</a:t>
            </a:r>
            <a:r>
              <a:rPr lang="zh-CN" altLang="en-US" dirty="0"/>
              <a:t>消耗。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基于此，我们设计了如图所示的</a:t>
            </a:r>
            <a:r>
              <a:rPr lang="en-US" altLang="zh-CN" dirty="0"/>
              <a:t>PPU</a:t>
            </a:r>
            <a:r>
              <a:rPr lang="zh-CN" altLang="en-US" dirty="0"/>
              <a:t>单元。绿色部分用于活动单位精灵的显示，</a:t>
            </a:r>
            <a:r>
              <a:rPr lang="en-US" altLang="zh-CN" dirty="0"/>
              <a:t>CPU</a:t>
            </a:r>
            <a:r>
              <a:rPr lang="zh-CN" altLang="en-US" dirty="0"/>
              <a:t>通过</a:t>
            </a:r>
            <a:r>
              <a:rPr lang="en-US" altLang="zh-CN" dirty="0"/>
              <a:t>AHB</a:t>
            </a:r>
            <a:r>
              <a:rPr lang="zh-CN" altLang="en-US" dirty="0"/>
              <a:t>总线传递每一个精灵的坐标等属性；紫色部分用于背景的显示滚动控制，</a:t>
            </a:r>
            <a:r>
              <a:rPr lang="en-US" altLang="zh-CN" dirty="0"/>
              <a:t>CPU</a:t>
            </a:r>
            <a:r>
              <a:rPr lang="zh-CN" altLang="en-US" dirty="0"/>
              <a:t>实现少量的寄存器控制，而大量的图像数据由</a:t>
            </a:r>
            <a:r>
              <a:rPr lang="en-US" altLang="zh-CN" dirty="0"/>
              <a:t>PPU</a:t>
            </a:r>
            <a:r>
              <a:rPr lang="zh-CN" altLang="en-US" dirty="0"/>
              <a:t>通过</a:t>
            </a:r>
            <a:r>
              <a:rPr lang="en-US" altLang="zh-CN" dirty="0"/>
              <a:t>SPI</a:t>
            </a:r>
            <a:r>
              <a:rPr lang="zh-CN" altLang="en-US" dirty="0"/>
              <a:t>从</a:t>
            </a:r>
            <a:r>
              <a:rPr lang="en-US" altLang="zh-CN" dirty="0"/>
              <a:t>FLASH</a:t>
            </a:r>
            <a:r>
              <a:rPr lang="zh-CN" altLang="en-US" dirty="0"/>
              <a:t>中获取图像背景数据，实现丰富的背景显示与滚动效果。通过</a:t>
            </a:r>
            <a:r>
              <a:rPr lang="en-US" altLang="zh-CN" dirty="0"/>
              <a:t>PPU</a:t>
            </a:r>
            <a:r>
              <a:rPr lang="zh-CN" altLang="en-US" dirty="0"/>
              <a:t>单元我们大大减少了</a:t>
            </a:r>
            <a:r>
              <a:rPr lang="en-US" altLang="zh-CN" dirty="0"/>
              <a:t>BRAM</a:t>
            </a:r>
            <a:r>
              <a:rPr lang="zh-CN" altLang="en-US" dirty="0"/>
              <a:t>资源的</a:t>
            </a:r>
            <a:r>
              <a:rPr lang="zh-CN" altLang="en-US" dirty="0"/>
              <a:t>消耗。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B39D2-09FB-4040-B63C-C05B817565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71000" grainSiz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pic>
        <p:nvPicPr>
          <p:cNvPr id="2" name="图片 4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55" y="124982"/>
            <a:ext cx="2534594" cy="63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</a:blip>
          <a:srcRect l="11021" t="18957" r="10992" b="129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cxnSp>
        <p:nvCxnSpPr>
          <p:cNvPr id="8" name="直接连接符 7"/>
          <p:cNvCxnSpPr/>
          <p:nvPr userDrawn="1"/>
        </p:nvCxnSpPr>
        <p:spPr>
          <a:xfrm>
            <a:off x="0" y="895350"/>
            <a:ext cx="121920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95325" y="895350"/>
            <a:ext cx="58844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101389"/>
            <a:ext cx="2474259" cy="742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</a:blip>
          <a:srcRect l="11021" t="18957" r="10992" b="129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4224529"/>
              <a:gd name="connsiteX1" fmla="*/ 12192000 w 12192000"/>
              <a:gd name="connsiteY1" fmla="*/ 0 h 4224529"/>
              <a:gd name="connsiteX2" fmla="*/ 12192000 w 12192000"/>
              <a:gd name="connsiteY2" fmla="*/ 4224529 h 4224529"/>
              <a:gd name="connsiteX3" fmla="*/ 0 w 12192000"/>
              <a:gd name="connsiteY3" fmla="*/ 4224529 h 42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4529">
                <a:moveTo>
                  <a:pt x="0" y="0"/>
                </a:moveTo>
                <a:lnTo>
                  <a:pt x="12192000" y="0"/>
                </a:lnTo>
                <a:lnTo>
                  <a:pt x="12192000" y="4224529"/>
                </a:lnTo>
                <a:lnTo>
                  <a:pt x="0" y="4224529"/>
                </a:lnTo>
                <a:close/>
              </a:path>
            </a:pathLst>
          </a:custGeom>
        </p:spPr>
      </p:pic>
      <p:sp>
        <p:nvSpPr>
          <p:cNvPr id="19" name="日期占位符 1"/>
          <p:cNvSpPr>
            <a:spLocks noGrp="1"/>
          </p:cNvSpPr>
          <p:nvPr>
            <p:ph type="dt" sz="half" idx="10"/>
          </p:nvPr>
        </p:nvSpPr>
        <p:spPr>
          <a:xfrm>
            <a:off x="579022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258D227D-0423-4BEA-A6F4-C75BF7177F2E}" type="datetime1">
              <a:rPr lang="en-US" smtClean="0"/>
            </a:fld>
            <a:endParaRPr lang="en-US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6977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784736"/>
            <a:ext cx="12192000" cy="7326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101389"/>
            <a:ext cx="2474259" cy="7428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B77F-8B75-4A9D-AD57-2E4D195B9976}" type="datetime1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BD58-99E9-444C-9179-1125080AE9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3.bin"/><Relationship Id="rId4" Type="http://schemas.openxmlformats.org/officeDocument/2006/relationships/tags" Target="../tags/tag9.xml"/><Relationship Id="rId3" Type="http://schemas.openxmlformats.org/officeDocument/2006/relationships/image" Target="../media/image21.emf"/><Relationship Id="rId2" Type="http://schemas.openxmlformats.org/officeDocument/2006/relationships/oleObject" Target="../embeddings/oleObject12.bin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11.xml"/><Relationship Id="rId2" Type="http://schemas.openxmlformats.org/officeDocument/2006/relationships/image" Target="../media/image23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26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emf"/><Relationship Id="rId2" Type="http://schemas.openxmlformats.org/officeDocument/2006/relationships/oleObject" Target="../embeddings/oleObject14.bin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emf"/><Relationship Id="rId2" Type="http://schemas.openxmlformats.org/officeDocument/2006/relationships/oleObject" Target="../embeddings/oleObject15.bin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.xml"/><Relationship Id="rId3" Type="http://schemas.openxmlformats.org/officeDocument/2006/relationships/image" Target="../media/image30.emf"/><Relationship Id="rId2" Type="http://schemas.openxmlformats.org/officeDocument/2006/relationships/oleObject" Target="../embeddings/oleObject16.bin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emf"/><Relationship Id="rId2" Type="http://schemas.openxmlformats.org/officeDocument/2006/relationships/oleObject" Target="../embeddings/oleObject17.bin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5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4" Type="http://schemas.openxmlformats.org/officeDocument/2006/relationships/tags" Target="../tags/tag4.xml"/><Relationship Id="rId3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0" Type="http://schemas.openxmlformats.org/officeDocument/2006/relationships/notesSlide" Target="../notesSlides/notesSlide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e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16.emf"/><Relationship Id="rId2" Type="http://schemas.openxmlformats.org/officeDocument/2006/relationships/oleObject" Target="../embeddings/oleObject6.bin"/><Relationship Id="rId10" Type="http://schemas.openxmlformats.org/officeDocument/2006/relationships/notesSlide" Target="../notesSlides/notesSlide8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e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6.emf"/><Relationship Id="rId2" Type="http://schemas.openxmlformats.org/officeDocument/2006/relationships/oleObject" Target="../embeddings/oleObject9.bin"/><Relationship Id="rId10" Type="http://schemas.openxmlformats.org/officeDocument/2006/relationships/notesSlide" Target="../notesSlides/notesSlide9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94931" y="3044279"/>
            <a:ext cx="838761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软核的智能游戏机设计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0" y="5950974"/>
            <a:ext cx="12192000" cy="90702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4857003" y="4248487"/>
            <a:ext cx="3479332" cy="949398"/>
            <a:chOff x="5127588" y="4977343"/>
            <a:chExt cx="3479332" cy="949398"/>
          </a:xfrm>
        </p:grpSpPr>
        <p:grpSp>
          <p:nvGrpSpPr>
            <p:cNvPr id="68" name="组合 67"/>
            <p:cNvGrpSpPr/>
            <p:nvPr/>
          </p:nvGrpSpPr>
          <p:grpSpPr>
            <a:xfrm>
              <a:off x="5127588" y="5524450"/>
              <a:ext cx="3479332" cy="402291"/>
              <a:chOff x="4699399" y="5524450"/>
              <a:chExt cx="3479332" cy="40229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4804852" y="5588187"/>
                <a:ext cx="3243663" cy="338554"/>
                <a:chOff x="4958045" y="4727634"/>
                <a:chExt cx="2994570" cy="234315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4980905" y="4727634"/>
                  <a:ext cx="2971710" cy="214818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4958045" y="4727634"/>
                  <a:ext cx="45719" cy="2343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文本框 74"/>
              <p:cNvSpPr txBox="1"/>
              <p:nvPr/>
            </p:nvSpPr>
            <p:spPr>
              <a:xfrm>
                <a:off x="4699399" y="5524450"/>
                <a:ext cx="34793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队员：魏学静 魏泷 安星羿</a:t>
                </a:r>
                <a:endParaRPr lang="en-US" sz="2000" dirty="0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5810611" y="4977343"/>
              <a:ext cx="2050506" cy="405446"/>
              <a:chOff x="5810611" y="4977343"/>
              <a:chExt cx="2050506" cy="40544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810611" y="4977343"/>
                <a:ext cx="2050505" cy="338554"/>
                <a:chOff x="5810611" y="4977344"/>
                <a:chExt cx="2050505" cy="338554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5860133" y="4977344"/>
                  <a:ext cx="2000983" cy="338554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5810611" y="4977344"/>
                  <a:ext cx="49522" cy="338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文本框 70"/>
              <p:cNvSpPr txBox="1"/>
              <p:nvPr/>
            </p:nvSpPr>
            <p:spPr>
              <a:xfrm>
                <a:off x="5860134" y="4982679"/>
                <a:ext cx="2000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队伍名：</a:t>
                </a:r>
                <a:r>
                  <a:rPr lang="en-US" altLang="zh-CN" sz="2000" dirty="0"/>
                  <a:t>3bits</a:t>
                </a:r>
                <a:endParaRPr lang="zh-CN" altLang="en-US" sz="2000" dirty="0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48" y="315014"/>
            <a:ext cx="6463101" cy="2857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9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373951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2.2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音效处理单元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APU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6" name="对象 -2147482600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816090" y="1440815"/>
          <a:ext cx="4624705" cy="300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2884805" imgH="1796415" progId="Visio.Drawing.15">
                  <p:embed/>
                </p:oleObj>
              </mc:Choice>
              <mc:Fallback>
                <p:oleObj name="" r:id="rId2" imgW="2884805" imgH="179641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6090" y="1440815"/>
                        <a:ext cx="4624705" cy="300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6562090" y="259080"/>
            <a:ext cx="8890" cy="4272280"/>
          </a:xfrm>
          <a:prstGeom prst="line">
            <a:avLst/>
          </a:prstGeom>
          <a:ln w="28575" cmpd="sng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18135" y="1562735"/>
          <a:ext cx="5785571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4269105" imgH="2131695" progId="Visio.Drawing.15">
                  <p:embed/>
                </p:oleObj>
              </mc:Choice>
              <mc:Fallback>
                <p:oleObj name="" r:id="rId5" imgW="4269105" imgH="2131695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135" y="1562735"/>
                        <a:ext cx="5785571" cy="28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039235" y="4642485"/>
            <a:ext cx="5055235" cy="14859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127000" algn="ctr"/>
            <a:r>
              <a:rPr lang="zh-CN" b="0">
                <a:ea typeface="+mn-lt"/>
                <a:cs typeface="+mn-lt"/>
              </a:rPr>
              <a:t>死亡音效：持续</a:t>
            </a:r>
            <a:r>
              <a:rPr lang="en-US" b="0">
                <a:solidFill>
                  <a:srgbClr val="FF0000"/>
                </a:solidFill>
                <a:ea typeface="+mn-lt"/>
                <a:cs typeface="+mn-lt"/>
              </a:rPr>
              <a:t>2.3s</a:t>
            </a:r>
            <a:r>
              <a:rPr lang="zh-CN" b="0">
                <a:ea typeface="+mn-lt"/>
                <a:cs typeface="+mn-lt"/>
              </a:rPr>
              <a:t>，只需</a:t>
            </a:r>
            <a:r>
              <a:rPr lang="en-US" altLang="zh-CN" b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b="0">
                <a:solidFill>
                  <a:srgbClr val="FF0000"/>
                </a:solidFill>
                <a:ea typeface="+mn-lt"/>
                <a:cs typeface="+mn-lt"/>
              </a:rPr>
              <a:t>112 Byte</a:t>
            </a:r>
            <a:endParaRPr lang="zh-CN" b="0">
              <a:ea typeface="+mn-lt"/>
              <a:cs typeface="+mn-lt"/>
            </a:endParaRPr>
          </a:p>
          <a:p>
            <a:pPr indent="127000" algn="ctr"/>
            <a:r>
              <a:rPr lang="zh-CN" b="0">
                <a:ea typeface="+mn-lt"/>
                <a:cs typeface="+mn-lt"/>
              </a:rPr>
              <a:t>结算音效：持续</a:t>
            </a:r>
            <a:r>
              <a:rPr lang="en-US" b="0">
                <a:solidFill>
                  <a:srgbClr val="FF0000"/>
                </a:solidFill>
                <a:ea typeface="+mn-lt"/>
                <a:cs typeface="+mn-lt"/>
              </a:rPr>
              <a:t>9.5s</a:t>
            </a:r>
            <a:r>
              <a:rPr lang="zh-CN" b="0">
                <a:ea typeface="+mn-lt"/>
                <a:cs typeface="+mn-lt"/>
              </a:rPr>
              <a:t>，只需</a:t>
            </a:r>
            <a:r>
              <a:rPr lang="en-US" altLang="zh-CN" b="0">
                <a:solidFill>
                  <a:srgbClr val="FF0000"/>
                </a:solidFill>
                <a:ea typeface="+mn-lt"/>
                <a:cs typeface="+mn-lt"/>
              </a:rPr>
              <a:t>   </a:t>
            </a:r>
            <a:r>
              <a:rPr lang="en-US" b="0">
                <a:solidFill>
                  <a:srgbClr val="FF0000"/>
                </a:solidFill>
                <a:ea typeface="+mn-lt"/>
                <a:cs typeface="+mn-lt"/>
              </a:rPr>
              <a:t>76 Byte</a:t>
            </a:r>
            <a:endParaRPr lang="zh-CN" b="0">
              <a:ea typeface="+mn-lt"/>
              <a:cs typeface="+mn-lt"/>
            </a:endParaRPr>
          </a:p>
          <a:p>
            <a:pPr indent="127000" algn="ctr"/>
            <a:r>
              <a:rPr lang="zh-CN" b="0">
                <a:ea typeface="+mn-lt"/>
                <a:cs typeface="+mn-lt"/>
              </a:rPr>
              <a:t>爆炸音效：持续</a:t>
            </a:r>
            <a:r>
              <a:rPr lang="en-US" b="0">
                <a:solidFill>
                  <a:srgbClr val="FF0000"/>
                </a:solidFill>
                <a:ea typeface="+mn-lt"/>
                <a:cs typeface="+mn-lt"/>
              </a:rPr>
              <a:t>0.2s</a:t>
            </a:r>
            <a:r>
              <a:rPr lang="zh-CN" b="0">
                <a:ea typeface="+mn-lt"/>
                <a:cs typeface="+mn-lt"/>
              </a:rPr>
              <a:t>，只需</a:t>
            </a:r>
            <a:r>
              <a:rPr lang="en-US" altLang="zh-CN" b="0">
                <a:solidFill>
                  <a:srgbClr val="FF0000"/>
                </a:solidFill>
                <a:ea typeface="+mn-lt"/>
                <a:cs typeface="+mn-lt"/>
              </a:rPr>
              <a:t>     </a:t>
            </a:r>
            <a:r>
              <a:rPr lang="en-US" b="0">
                <a:solidFill>
                  <a:srgbClr val="FF0000"/>
                </a:solidFill>
                <a:ea typeface="+mn-lt"/>
                <a:cs typeface="+mn-lt"/>
              </a:rPr>
              <a:t>4 Byte</a:t>
            </a:r>
            <a:endParaRPr lang="en-US" b="0">
              <a:ea typeface="+mn-lt"/>
              <a:cs typeface="+mn-lt"/>
            </a:endParaRPr>
          </a:p>
          <a:p>
            <a:pPr indent="127000" algn="ctr"/>
            <a:endParaRPr lang="zh-CN" altLang="en-US" b="0">
              <a:ea typeface="+mn-lt"/>
              <a:cs typeface="+mn-lt"/>
            </a:endParaRPr>
          </a:p>
          <a:p>
            <a:pPr indent="127000" algn="ctr"/>
            <a:r>
              <a:rPr lang="zh-CN" altLang="en-US" b="0">
                <a:ea typeface="+mn-lt"/>
                <a:cs typeface="+mn-lt"/>
              </a:rPr>
              <a:t>相比直接存储采样数据，存储资源</a:t>
            </a:r>
            <a:r>
              <a:rPr lang="zh-CN" altLang="en-US" b="0">
                <a:ea typeface="+mn-lt"/>
                <a:cs typeface="+mn-lt"/>
              </a:rPr>
              <a:t>大大减少</a:t>
            </a:r>
            <a:endParaRPr lang="zh-CN" altLang="en-US" b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10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96227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2.3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17" name="图片 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375" y="1989455"/>
            <a:ext cx="5205730" cy="28797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图片 18" descr="C:\Users\WS\Documents\Tencent Files\1090911296\Image\Group2\MR\}[\MR}[YTKY7R(XU1(4SD2E38E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23050" y="1989455"/>
            <a:ext cx="4989830" cy="287972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96227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2.3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77" y="850836"/>
            <a:ext cx="8286015" cy="52991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243060" y="2805430"/>
            <a:ext cx="2829560" cy="1733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软件模型准确率</a:t>
            </a:r>
            <a:r>
              <a:rPr lang="en-US" altLang="zh-CN"/>
              <a:t>99.6%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硬件准确率</a:t>
            </a:r>
            <a:r>
              <a:rPr lang="en-US" altLang="zh-CN"/>
              <a:t>=</a:t>
            </a:r>
            <a:r>
              <a:rPr lang="zh-CN" altLang="en-US"/>
              <a:t>软件准确率</a:t>
            </a:r>
            <a:r>
              <a:rPr lang="en-US" altLang="zh-CN"/>
              <a:t>(int16</a:t>
            </a:r>
            <a:r>
              <a:rPr lang="zh-CN" altLang="en-US"/>
              <a:t>量化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12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96227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2.3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4" name="图片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0495" y="1046798"/>
            <a:ext cx="9350511" cy="50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箭头连接符 5"/>
          <p:cNvCxnSpPr/>
          <p:nvPr/>
        </p:nvCxnSpPr>
        <p:spPr>
          <a:xfrm flipV="1">
            <a:off x="1107440" y="5176520"/>
            <a:ext cx="1635760" cy="41656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25120" y="5633720"/>
            <a:ext cx="113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卷积单元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069080" y="6129020"/>
            <a:ext cx="113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池化单元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>
            <p:custDataLst>
              <p:tags r:id="rId4"/>
            </p:custDataLst>
          </p:nvPr>
        </p:nvCxnSpPr>
        <p:spPr>
          <a:xfrm flipV="1">
            <a:off x="4617720" y="5582920"/>
            <a:ext cx="828040" cy="5537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13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96227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2.3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智能交互单元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58" y="328552"/>
            <a:ext cx="7860778" cy="55045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6451808" y="667106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0.163ms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6357990" y="590162"/>
            <a:ext cx="11609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14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93814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2.4 SoC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综合结果</a:t>
            </a:r>
            <a:endParaRPr lang="zh-CN" alt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sym typeface="+mn-ea"/>
            </a:endParaRPr>
          </a:p>
        </p:txBody>
      </p:sp>
      <p:graphicFrame>
        <p:nvGraphicFramePr>
          <p:cNvPr id="4" name="对象 -214748260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718118" y="908685"/>
          <a:ext cx="6756074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8519160" imgH="6355715" progId="Visio.Drawing.15">
                  <p:embed/>
                </p:oleObj>
              </mc:Choice>
              <mc:Fallback>
                <p:oleObj name="" r:id="rId2" imgW="8519160" imgH="635571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18118" y="908685"/>
                        <a:ext cx="6756074" cy="504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416560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3.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软件（游戏流程控制）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对象 -214748259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70748" y="1269048"/>
          <a:ext cx="7848960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4797425" imgH="2640330" progId="Visio.Drawing.15">
                  <p:embed/>
                </p:oleObj>
              </mc:Choice>
              <mc:Fallback>
                <p:oleObj name="" r:id="rId2" imgW="4797425" imgH="26403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0748" y="1269048"/>
                        <a:ext cx="7848960" cy="432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16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345440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3.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软件（碰撞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检测）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对象 -2147482600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78368" y="1989138"/>
          <a:ext cx="7833904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4475480" imgH="1648460" progId="Visio.Drawing.15">
                  <p:embed/>
                </p:oleObj>
              </mc:Choice>
              <mc:Fallback>
                <p:oleObj name="" r:id="rId2" imgW="4475480" imgH="164846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8368" y="1989138"/>
                        <a:ext cx="7833904" cy="288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3336925" y="1285240"/>
            <a:ext cx="55162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ctr"/>
            <a:r>
              <a:rPr 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bitMask</a:t>
            </a:r>
            <a:r>
              <a:rPr lang="zh-CN" alt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位掩码，极大</a:t>
            </a:r>
            <a:r>
              <a:rPr lang="zh-CN" alt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的减轻了</a:t>
            </a:r>
            <a:r>
              <a:rPr lang="en-US" altLang="zh-CN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的运算</a:t>
            </a:r>
            <a:r>
              <a:rPr lang="zh-CN" alt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量</a:t>
            </a:r>
            <a:endParaRPr lang="zh-CN" altLang="en-US" b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ctr"/>
            <a:r>
              <a:rPr lang="zh-CN" alt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（不采用计算各个单位之间的</a:t>
            </a:r>
            <a:r>
              <a:rPr lang="zh-CN" alt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距离）</a:t>
            </a:r>
            <a:endParaRPr lang="zh-CN" altLang="en-US" b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17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416560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3.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软件（智能交互环节）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对象 -214748259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406775" y="1989455"/>
          <a:ext cx="5377593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897505" imgH="1551940" progId="Visio.Drawing.15">
                  <p:embed/>
                </p:oleObj>
              </mc:Choice>
              <mc:Fallback>
                <p:oleObj name="" r:id="rId2" imgW="2897505" imgH="155194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06775" y="1989455"/>
                        <a:ext cx="5377593" cy="288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170688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完成度</a:t>
            </a:r>
            <a:endParaRPr lang="zh-CN" alt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49120" y="1133475"/>
          <a:ext cx="8493125" cy="459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735"/>
                <a:gridCol w="3999865"/>
                <a:gridCol w="1304290"/>
                <a:gridCol w="1372235"/>
              </a:tblGrid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评分项目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完成内容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分值（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95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是否完成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内核正常运行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编译下载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&amp;Debug&amp;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按键改变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LED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B050"/>
                          </a:solidFill>
                        </a:rPr>
                        <a:t>是</a:t>
                      </a:r>
                      <a:endParaRPr lang="zh-CN" altLang="en-US" sz="1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</a:tr>
              <a:tr h="6375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游戏机功能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PS2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手柄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&amp;HDMI&amp;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喇叭（人机操作）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0"/>
                </a:tc>
                <a:tc rowSpan="3">
                  <a:txBody>
                    <a:bodyPr/>
                    <a:lstStyle/>
                    <a:p>
                      <a:pPr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0"/>
                </a:tc>
              </a:tr>
              <a:tr h="368300">
                <a:tc vMerge="1"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游戏显示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vMerge="1">
                  <a:tcPr anchor="ctr"/>
                </a:tc>
                <a:tc vMerge="1">
                  <a:tcPr anchor="ctr"/>
                </a:tc>
              </a:tr>
              <a:tr h="368300">
                <a:tc vMerge="1"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游戏音效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vMerge="1">
                  <a:tcPr anchor="ctr"/>
                </a:tc>
                <a:tc vMerge="1">
                  <a:tcPr anchor="ctr"/>
                </a:tc>
              </a:tr>
              <a:tr h="36830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游戏完整性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游戏构思（机制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流程）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lstStyle/>
                    <a:p>
                      <a:pPr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rgbClr val="00B050"/>
                          </a:solidFill>
                        </a:rPr>
                        <a:t>是</a:t>
                      </a:r>
                      <a:endParaRPr lang="zh-CN" altLang="en-US" sz="1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</a:tr>
              <a:tr h="368935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游戏完整性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游戏流畅性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vMerge="1">
                  <a:tcPr anchor="ctr"/>
                </a:tc>
                <a:tc vMerge="1">
                  <a:tcPr anchor="ctr"/>
                </a:tc>
              </a:tr>
              <a:tr h="36830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智能环节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体感（陀螺仪）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rgbClr val="00B050"/>
                          </a:solidFill>
                        </a:rPr>
                        <a:t>是</a:t>
                      </a:r>
                      <a:endParaRPr lang="zh-CN" altLang="en-US" sz="1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</a:tr>
              <a:tr h="36830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手势识别加速器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vMerge="1">
                  <a:tcPr anchor="ctr"/>
                </a:tc>
                <a:tc vMerge="1">
                  <a:tcPr anchor="ctr"/>
                </a:tc>
              </a:tr>
              <a:tr h="36830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答辩和现场演示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答辩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BD01B6"/>
                          </a:solidFill>
                        </a:rPr>
                        <a:t>进行中</a:t>
                      </a:r>
                      <a:endParaRPr lang="zh-CN" altLang="en-US" sz="1800" b="0" dirty="0">
                        <a:solidFill>
                          <a:srgbClr val="BD01B6"/>
                        </a:solidFill>
                      </a:endParaRPr>
                    </a:p>
                  </a:txBody>
                  <a:tcPr anchor="ctr" anchorCtr="0"/>
                </a:tc>
              </a:tr>
              <a:tr h="36830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现场演示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vMerge="1">
                  <a:tcPr anchor="ctr"/>
                </a:tc>
                <a:tc vMerge="1">
                  <a:tcPr anchor="ctr"/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p>
            <a:r>
              <a:rPr lang="en-US"/>
              <a:t>18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03200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1.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总体方案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4" name="对象 -214748262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84843" y="955993"/>
          <a:ext cx="5821473" cy="54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3464560" imgH="3129280" progId="Visio.Drawing.15">
                  <p:embed/>
                </p:oleObj>
              </mc:Choice>
              <mc:Fallback>
                <p:oleObj name="" r:id="rId2" imgW="3464560" imgH="312928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84843" y="955993"/>
                        <a:ext cx="5821473" cy="540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6742" y="3013501"/>
            <a:ext cx="159851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0" y="6241092"/>
            <a:ext cx="12192000" cy="6169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32" y="1"/>
            <a:ext cx="4135668" cy="1828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7375" y="328552"/>
            <a:ext cx="1439818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END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80990" y="97155"/>
          <a:ext cx="6449060" cy="648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5492750" imgH="5737225" progId="Visio.Drawing.15">
                  <p:embed/>
                </p:oleObj>
              </mc:Choice>
              <mc:Fallback>
                <p:oleObj name="" r:id="rId2" imgW="5492750" imgH="573722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0990" y="97155"/>
                        <a:ext cx="6449060" cy="648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271907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2. S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oC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总体架构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12115" y="2012950"/>
          <a:ext cx="4320000" cy="2831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022850" imgH="3296920" progId="Visio.Drawing.15">
                  <p:embed/>
                </p:oleObj>
              </mc:Choice>
              <mc:Fallback>
                <p:oleObj name="" r:id="rId5" imgW="5022850" imgH="3296920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115" y="2012950"/>
                        <a:ext cx="4320000" cy="2831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8583295" y="3428365"/>
            <a:ext cx="1040765" cy="8064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721850" y="3428365"/>
            <a:ext cx="923925" cy="8064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491605" y="5452110"/>
            <a:ext cx="3862705" cy="80645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441706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2.1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游戏图像处理单元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2834" y="974606"/>
            <a:ext cx="5966331" cy="4909304"/>
          </a:xfrm>
          <a:prstGeom prst="rect">
            <a:avLst/>
          </a:prstGeom>
          <a:ln w="1905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441706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2.1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游戏图像处理单元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6000" y="2134940"/>
            <a:ext cx="3950245" cy="32477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66" y="2163732"/>
            <a:ext cx="3950246" cy="3190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85440" y="1669415"/>
            <a:ext cx="642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</a:t>
            </a:r>
            <a:r>
              <a:rPr lang="en-US" altLang="zh-CN" dirty="0"/>
              <a:t>background                              </a:t>
            </a:r>
            <a:r>
              <a:rPr lang="zh-CN" altLang="en-US" dirty="0"/>
              <a:t>活动单位</a:t>
            </a:r>
            <a:r>
              <a:rPr lang="en-US" altLang="zh-CN" dirty="0"/>
              <a:t>sprite</a:t>
            </a:r>
            <a:r>
              <a:rPr lang="zh-CN" altLang="en-US" dirty="0"/>
              <a:t>（精灵）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01590" y="55143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tile</a:t>
            </a:r>
            <a:r>
              <a:rPr lang="zh-CN" altLang="en-US">
                <a:solidFill>
                  <a:srgbClr val="FF0000"/>
                </a:solidFill>
              </a:rPr>
              <a:t>，方块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瓦片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" grpId="1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441706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2.1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游戏图像处理单元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2928" y="990978"/>
            <a:ext cx="560614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ea typeface="+mn-lt"/>
                <a:cs typeface="+mn-lt"/>
              </a:rPr>
              <a:t>基于</a:t>
            </a:r>
            <a:r>
              <a:rPr lang="en-US" altLang="zh-CN" sz="2000" dirty="0">
                <a:ea typeface="+mn-lt"/>
                <a:cs typeface="+mn-lt"/>
              </a:rPr>
              <a:t>tile</a:t>
            </a:r>
            <a:r>
              <a:rPr lang="zh-CN" altLang="en-US" sz="2000" dirty="0">
                <a:ea typeface="+mn-lt"/>
                <a:cs typeface="+mn-lt"/>
              </a:rPr>
              <a:t>（瓦片，</a:t>
            </a:r>
            <a:r>
              <a:rPr lang="en-US" altLang="zh-CN" sz="2000" dirty="0">
                <a:ea typeface="+mn-lt"/>
                <a:cs typeface="+mn-lt"/>
              </a:rPr>
              <a:t>8*8</a:t>
            </a:r>
            <a:r>
              <a:rPr lang="zh-CN" altLang="en-US" sz="2000" dirty="0">
                <a:ea typeface="+mn-lt"/>
                <a:cs typeface="+mn-lt"/>
              </a:rPr>
              <a:t>）的显示原理</a:t>
            </a:r>
            <a:endParaRPr lang="zh-CN" altLang="en-US" sz="2000" dirty="0">
              <a:ea typeface="+mn-lt"/>
              <a:cs typeface="+mn-lt"/>
            </a:endParaRPr>
          </a:p>
        </p:txBody>
      </p:sp>
      <p:pic>
        <p:nvPicPr>
          <p:cNvPr id="5122" name="Picture 2" descr="C:\Users\hp\AppData\Local\Temp\ksohtml9312\wps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89" y="1809024"/>
            <a:ext cx="3315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对象 -2147482619"/>
          <p:cNvGraphicFramePr>
            <a:graphicFrameLocks noChangeAspect="1"/>
          </p:cNvGraphicFramePr>
          <p:nvPr/>
        </p:nvGraphicFramePr>
        <p:xfrm>
          <a:off x="4746625" y="1341120"/>
          <a:ext cx="6866303" cy="37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4102100" imgH="2214880" progId="Visio.Drawing.15">
                  <p:embed/>
                </p:oleObj>
              </mc:Choice>
              <mc:Fallback>
                <p:oleObj name="" r:id="rId2" imgW="4102100" imgH="221488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46625" y="1341120"/>
                        <a:ext cx="6866303" cy="37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>
          <a:xfrm>
            <a:off x="4096385" y="3231515"/>
            <a:ext cx="558165" cy="37528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6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" y="329177"/>
            <a:ext cx="4417060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sym typeface="+mn-ea"/>
              </a:rPr>
              <a:t>2.1 </a:t>
            </a:r>
            <a:r>
              <a:rPr lang="zh-CN" altLang="en-US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游戏图像处理单元</a:t>
            </a:r>
            <a:r>
              <a:rPr lang="en-US" altLang="zh-CN" sz="2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</a:rPr>
              <a:t>PPU</a:t>
            </a:r>
            <a:endParaRPr lang="en-US" sz="2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2928" y="990978"/>
            <a:ext cx="560614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ea typeface="+mn-lt"/>
                <a:cs typeface="+mn-lt"/>
              </a:rPr>
              <a:t>基于</a:t>
            </a:r>
            <a:r>
              <a:rPr lang="en-US" altLang="zh-CN" sz="2000" dirty="0">
                <a:ea typeface="+mn-lt"/>
                <a:cs typeface="+mn-lt"/>
              </a:rPr>
              <a:t>tile</a:t>
            </a:r>
            <a:r>
              <a:rPr lang="zh-CN" altLang="en-US" sz="2000" dirty="0">
                <a:ea typeface="+mn-lt"/>
                <a:cs typeface="+mn-lt"/>
              </a:rPr>
              <a:t>（瓦片，</a:t>
            </a:r>
            <a:r>
              <a:rPr lang="en-US" altLang="zh-CN" sz="2000" dirty="0">
                <a:ea typeface="+mn-lt"/>
                <a:cs typeface="+mn-lt"/>
              </a:rPr>
              <a:t>8*8</a:t>
            </a:r>
            <a:r>
              <a:rPr lang="zh-CN" altLang="en-US" sz="2000" dirty="0">
                <a:ea typeface="+mn-lt"/>
                <a:cs typeface="+mn-lt"/>
              </a:rPr>
              <a:t>）的显示原理</a:t>
            </a:r>
            <a:endParaRPr lang="zh-CN" altLang="en-US" sz="2000" dirty="0">
              <a:ea typeface="+mn-lt"/>
              <a:cs typeface="+mn-lt"/>
            </a:endParaRPr>
          </a:p>
        </p:txBody>
      </p:sp>
      <p:graphicFrame>
        <p:nvGraphicFramePr>
          <p:cNvPr id="7" name="对象 -2147482618"/>
          <p:cNvGraphicFramePr>
            <a:graphicFrameLocks noChangeAspect="1"/>
          </p:cNvGraphicFramePr>
          <p:nvPr/>
        </p:nvGraphicFramePr>
        <p:xfrm>
          <a:off x="1151890" y="1767840"/>
          <a:ext cx="10087671" cy="36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6201410" imgH="2259965" progId="Visio.Drawing.15">
                  <p:embed/>
                </p:oleObj>
              </mc:Choice>
              <mc:Fallback>
                <p:oleObj name="" r:id="rId1" imgW="6201410" imgH="225996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51890" y="1767840"/>
                        <a:ext cx="10087671" cy="367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03835" y="481965"/>
          <a:ext cx="7215709" cy="54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2" imgW="6259195" imgH="4688205" progId="Visio.Drawing.15">
                  <p:embed/>
                </p:oleObj>
              </mc:Choice>
              <mc:Fallback>
                <p:oleObj name="" r:id="rId2" imgW="6259195" imgH="4688205" progId="Visio.Drawing.15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835" y="481965"/>
                        <a:ext cx="7215709" cy="54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7</a:t>
            </a:r>
            <a:endParaRPr lang="en-US"/>
          </a:p>
        </p:txBody>
      </p:sp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7626985" y="844550"/>
          <a:ext cx="4320000" cy="225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2833370" imgH="1480820" progId="Visio.Drawing.15">
                  <p:embed/>
                </p:oleObj>
              </mc:Choice>
              <mc:Fallback>
                <p:oleObj name="" r:id="rId4" imgW="2833370" imgH="148082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6985" y="844550"/>
                        <a:ext cx="4320000" cy="225818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598"/>
          <p:cNvGraphicFramePr>
            <a:graphicFrameLocks noChangeAspect="1"/>
          </p:cNvGraphicFramePr>
          <p:nvPr/>
        </p:nvGraphicFramePr>
        <p:xfrm>
          <a:off x="7626668" y="3323590"/>
          <a:ext cx="4320000" cy="242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2543810" imgH="1429385" progId="Visio.Drawing.15">
                  <p:embed/>
                </p:oleObj>
              </mc:Choice>
              <mc:Fallback>
                <p:oleObj name="" r:id="rId6" imgW="2543810" imgH="142938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6668" y="3323590"/>
                        <a:ext cx="4320000" cy="2423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03835" y="481965"/>
          <a:ext cx="7215709" cy="54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2" imgW="6259195" imgH="4688205" progId="Visio.Drawing.15">
                  <p:embed/>
                </p:oleObj>
              </mc:Choice>
              <mc:Fallback>
                <p:oleObj name="" r:id="rId2" imgW="6259195" imgH="4688205" progId="Visio.Drawing.15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835" y="481965"/>
                        <a:ext cx="7215709" cy="54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6665832"/>
            <a:ext cx="12192000" cy="192168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8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1140250" y="5968255"/>
            <a:ext cx="991150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+mn-lt"/>
                <a:cs typeface="+mn-lt"/>
              </a:rPr>
              <a:t>使用尽量少的图库材料实现丰富的敌机单位和丰富的背景地图显示</a:t>
            </a:r>
            <a:endParaRPr lang="en-US" altLang="zh-CN" dirty="0">
              <a:ea typeface="+mn-lt"/>
              <a:cs typeface="+mn-lt"/>
            </a:endParaRPr>
          </a:p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+mn-lt"/>
                <a:cs typeface="+mn-lt"/>
              </a:rPr>
              <a:t>将图像压缩近</a:t>
            </a:r>
            <a:r>
              <a:rPr lang="en-US" altLang="zh-CN" dirty="0">
                <a:solidFill>
                  <a:srgbClr val="FF0000"/>
                </a:solidFill>
                <a:ea typeface="+mn-lt"/>
                <a:cs typeface="+mn-lt"/>
              </a:rPr>
              <a:t>90</a:t>
            </a:r>
            <a:r>
              <a:rPr lang="zh-CN" altLang="en-US" dirty="0">
                <a:solidFill>
                  <a:srgbClr val="FF0000"/>
                </a:solidFill>
                <a:ea typeface="+mn-lt"/>
                <a:cs typeface="+mn-lt"/>
              </a:rPr>
              <a:t>倍</a:t>
            </a:r>
            <a:r>
              <a:rPr lang="zh-CN" altLang="en-US" dirty="0">
                <a:ea typeface="+mn-lt"/>
                <a:cs typeface="+mn-lt"/>
              </a:rPr>
              <a:t>，大大减少了</a:t>
            </a:r>
            <a:r>
              <a:rPr lang="en-US" altLang="zh-CN" dirty="0">
                <a:ea typeface="+mn-lt"/>
                <a:cs typeface="+mn-lt"/>
              </a:rPr>
              <a:t>BRAM</a:t>
            </a:r>
            <a:r>
              <a:rPr lang="zh-CN" altLang="en-US" dirty="0">
                <a:ea typeface="+mn-lt"/>
                <a:cs typeface="+mn-lt"/>
              </a:rPr>
              <a:t>消耗</a:t>
            </a:r>
            <a:endParaRPr lang="zh-CN" altLang="en-US" dirty="0">
              <a:ea typeface="+mn-lt"/>
              <a:cs typeface="+mn-lt"/>
            </a:endParaRPr>
          </a:p>
        </p:txBody>
      </p:sp>
      <p:graphicFrame>
        <p:nvGraphicFramePr>
          <p:cNvPr id="8" name="对象 -2147482607"/>
          <p:cNvGraphicFramePr>
            <a:graphicFrameLocks noChangeAspect="1"/>
          </p:cNvGraphicFramePr>
          <p:nvPr/>
        </p:nvGraphicFramePr>
        <p:xfrm>
          <a:off x="6926898" y="3458210"/>
          <a:ext cx="5264785" cy="237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4" imgW="7759700" imgH="3503295" progId="Visio.Drawing.15">
                  <p:embed/>
                </p:oleObj>
              </mc:Choice>
              <mc:Fallback>
                <p:oleObj name="" r:id="rId4" imgW="7759700" imgH="350329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26898" y="3458210"/>
                        <a:ext cx="5264785" cy="23761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608"/>
          <p:cNvGraphicFramePr>
            <a:graphicFrameLocks noChangeAspect="1"/>
          </p:cNvGraphicFramePr>
          <p:nvPr/>
        </p:nvGraphicFramePr>
        <p:xfrm>
          <a:off x="7872095" y="108585"/>
          <a:ext cx="4320000" cy="3214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6" imgW="6600190" imgH="4912995" progId="Visio.Drawing.15">
                  <p:embed/>
                </p:oleObj>
              </mc:Choice>
              <mc:Fallback>
                <p:oleObj name="" r:id="rId6" imgW="6600190" imgH="4912995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2095" y="108585"/>
                        <a:ext cx="4320000" cy="321485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ICON" val="#36099;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ABLE_BEAUTIFY" val="smartTable{e9410b38-7435-497d-a3ed-942ac6951f1d}"/>
  <p:tag name="TABLE_ENDDRAG_ORIGIN_RECT" val="668*361"/>
  <p:tag name="TABLE_ENDDRAG_RECT" val="127*89*668*361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ISLIDE.ICON" val="#36099;"/>
</p:tagLst>
</file>

<file path=ppt/tags/tag23.xml><?xml version="1.0" encoding="utf-8"?>
<p:tagLst xmlns:p="http://schemas.openxmlformats.org/presentationml/2006/main">
  <p:tag name="KSO_WPP_MARK_KEY" val="419b219e-6152-4b37-85a3-b92593dfe2d2"/>
  <p:tag name="COMMONDATA" val="eyJoZGlkIjoiMjJjMTE5NWY1N2U0ZTU3NTEzMTljNzE1NGI3NWEwZTQ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D57A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D57A2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781</Words>
  <Application>WPS 演示</Application>
  <PresentationFormat>宽屏</PresentationFormat>
  <Paragraphs>197</Paragraphs>
  <Slides>20</Slides>
  <Notes>16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20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Wingdings</vt:lpstr>
      <vt:lpstr>Times New Roman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XIANGYANG WANG</dc:creator>
  <cp:lastModifiedBy>hp</cp:lastModifiedBy>
  <cp:revision>391</cp:revision>
  <dcterms:created xsi:type="dcterms:W3CDTF">2022-04-24T00:11:00Z</dcterms:created>
  <dcterms:modified xsi:type="dcterms:W3CDTF">2023-07-13T13:29:18Z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2C899DB37F204B3BBE7A0326C4E475A0</vt:lpwstr>
  </property>
  <property fmtid="{D5CDD505-2E9C-101B-9397-08002B2CF9AE}" pid="3" name="KSOProductBuildVer">
    <vt:lpwstr>2052-11.1.0.14309</vt:lpwstr>
  </property>
</Properties>
</file>